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3"/>
  </p:notesMasterIdLst>
  <p:handoutMasterIdLst>
    <p:handoutMasterId r:id="rId14"/>
  </p:handoutMasterIdLst>
  <p:sldIdLst>
    <p:sldId id="256" r:id="rId3"/>
    <p:sldId id="267" r:id="rId4"/>
    <p:sldId id="260" r:id="rId5"/>
    <p:sldId id="303" r:id="rId6"/>
    <p:sldId id="261" r:id="rId7"/>
    <p:sldId id="274" r:id="rId8"/>
    <p:sldId id="273" r:id="rId9"/>
    <p:sldId id="275" r:id="rId10"/>
    <p:sldId id="281" r:id="rId11"/>
    <p:sldId id="302" r:id="rId1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94DFA529-4AE1-4227-A791-215300CDA7A3}" type="datetimeFigureOut">
              <a:rPr lang="en-US" smtClean="0"/>
              <a:t>6/6/2018</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18C1197A-8164-4AA6-9300-FD35AAD9CDB1}" type="slidenum">
              <a:rPr lang="en-US" smtClean="0"/>
              <a:t>‹#›</a:t>
            </a:fld>
            <a:endParaRPr lang="en-US"/>
          </a:p>
        </p:txBody>
      </p:sp>
    </p:spTree>
    <p:extLst>
      <p:ext uri="{BB962C8B-B14F-4D97-AF65-F5344CB8AC3E}">
        <p14:creationId xmlns:p14="http://schemas.microsoft.com/office/powerpoint/2010/main" val="656964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5138"/>
          </a:xfrm>
          <a:prstGeom prst="rect">
            <a:avLst/>
          </a:prstGeom>
        </p:spPr>
        <p:txBody>
          <a:bodyPr vert="horz" lIns="91440" tIns="45720" rIns="91440" bIns="45720" rtlCol="0"/>
          <a:lstStyle>
            <a:lvl1pPr algn="r">
              <a:defRPr sz="1200"/>
            </a:lvl1pPr>
          </a:lstStyle>
          <a:p>
            <a:fld id="{4AC5F9EF-3318-40E2-8CEC-767A27381BFB}" type="datetimeFigureOut">
              <a:rPr lang="en-US" smtClean="0"/>
              <a:t>6/6/2018</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7225"/>
            <a:ext cx="5588000" cy="365601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5137"/>
          </a:xfrm>
          <a:prstGeom prst="rect">
            <a:avLst/>
          </a:prstGeom>
        </p:spPr>
        <p:txBody>
          <a:bodyPr vert="horz" lIns="91440" tIns="45720" rIns="91440" bIns="45720" rtlCol="0" anchor="b"/>
          <a:lstStyle>
            <a:lvl1pPr algn="r">
              <a:defRPr sz="1200"/>
            </a:lvl1pPr>
          </a:lstStyle>
          <a:p>
            <a:fld id="{D5E54C49-A73B-478B-A5F3-07C725106E0D}" type="slidenum">
              <a:rPr lang="en-US" smtClean="0"/>
              <a:t>‹#›</a:t>
            </a:fld>
            <a:endParaRPr lang="en-US"/>
          </a:p>
        </p:txBody>
      </p:sp>
    </p:spTree>
    <p:extLst>
      <p:ext uri="{BB962C8B-B14F-4D97-AF65-F5344CB8AC3E}">
        <p14:creationId xmlns:p14="http://schemas.microsoft.com/office/powerpoint/2010/main" val="3908616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6/6/2018 4:05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078498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238233090"/>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57357964"/>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Edit Master text styles</a:t>
            </a:r>
          </a:p>
        </p:txBody>
      </p:sp>
    </p:spTree>
    <p:extLst>
      <p:ext uri="{BB962C8B-B14F-4D97-AF65-F5344CB8AC3E}">
        <p14:creationId xmlns:p14="http://schemas.microsoft.com/office/powerpoint/2010/main" val="299203312"/>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85363770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5008739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extLst>
      <p:ext uri="{BB962C8B-B14F-4D97-AF65-F5344CB8AC3E}">
        <p14:creationId xmlns:p14="http://schemas.microsoft.com/office/powerpoint/2010/main" val="3562359145"/>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30456610"/>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86896972"/>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791471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302780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32320262"/>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198657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9234250"/>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073857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9038596"/>
      </p:ext>
    </p:extLst>
  </p:cSld>
  <p:clrMap bg1="lt1" tx1="dk1" bg2="lt2" tx2="dk2" accent1="accent1" accent2="accent2" accent3="accent3" accent4="accent4" accent5="accent5" accent6="accent6" hlink="hlink" folHlink="folHlink"/>
  <p:sldLayoutIdLst>
    <p:sldLayoutId id="2147483674"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lexandriasbdc.org/wp-content/uploads/2014/04/Employer-Checklist.pdf"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alexandriasbdc.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838200"/>
            <a:ext cx="7772400" cy="2895600"/>
          </a:xfrm>
        </p:spPr>
        <p:txBody>
          <a:bodyPr>
            <a:noAutofit/>
          </a:bodyPr>
          <a:lstStyle/>
          <a:p>
            <a:pPr algn="ctr"/>
            <a:r>
              <a:rPr lang="en-US" sz="6600" b="1" dirty="0">
                <a:solidFill>
                  <a:schemeClr val="accent6"/>
                </a:solidFill>
              </a:rPr>
              <a:t>HUMAN RESOURCES:</a:t>
            </a:r>
            <a:br>
              <a:rPr lang="en-US" sz="6600" b="1" dirty="0">
                <a:solidFill>
                  <a:schemeClr val="accent6"/>
                </a:solidFill>
              </a:rPr>
            </a:br>
            <a:r>
              <a:rPr lang="en-US" sz="6600" b="1" dirty="0">
                <a:solidFill>
                  <a:schemeClr val="accent6"/>
                </a:solidFill>
              </a:rPr>
              <a:t>Basics for </a:t>
            </a:r>
            <a:br>
              <a:rPr lang="en-US" sz="6600" b="1" dirty="0">
                <a:solidFill>
                  <a:schemeClr val="accent6"/>
                </a:solidFill>
              </a:rPr>
            </a:br>
            <a:r>
              <a:rPr lang="en-US" sz="6600" b="1" dirty="0">
                <a:solidFill>
                  <a:schemeClr val="accent6"/>
                </a:solidFill>
              </a:rPr>
              <a:t>Start-up Non-Profits</a:t>
            </a:r>
          </a:p>
        </p:txBody>
      </p:sp>
      <p:sp>
        <p:nvSpPr>
          <p:cNvPr id="3" name="Subtitle 2"/>
          <p:cNvSpPr>
            <a:spLocks noGrp="1"/>
          </p:cNvSpPr>
          <p:nvPr>
            <p:ph type="subTitle" idx="1"/>
          </p:nvPr>
        </p:nvSpPr>
        <p:spPr>
          <a:xfrm>
            <a:off x="2743200" y="4343400"/>
            <a:ext cx="6400800" cy="1981200"/>
          </a:xfrm>
        </p:spPr>
        <p:txBody>
          <a:bodyPr>
            <a:normAutofit/>
          </a:bodyPr>
          <a:lstStyle/>
          <a:p>
            <a:pPr algn="r"/>
            <a:r>
              <a:rPr lang="en-US" b="1" dirty="0">
                <a:solidFill>
                  <a:schemeClr val="accent6"/>
                </a:solidFill>
              </a:rPr>
              <a:t>Patricia A. Frame  </a:t>
            </a:r>
          </a:p>
          <a:p>
            <a:pPr algn="r"/>
            <a:r>
              <a:rPr lang="en-US" b="1" dirty="0">
                <a:solidFill>
                  <a:schemeClr val="accent6"/>
                </a:solidFill>
              </a:rPr>
              <a:t>Strategies for Human Resources</a:t>
            </a:r>
          </a:p>
          <a:p>
            <a:pPr algn="r"/>
            <a:r>
              <a:rPr lang="en-US" b="1" dirty="0">
                <a:solidFill>
                  <a:schemeClr val="accent6"/>
                </a:solidFill>
              </a:rPr>
              <a:t>SHRInsight.com</a:t>
            </a:r>
          </a:p>
          <a:p>
            <a:pPr algn="r"/>
            <a:r>
              <a:rPr lang="en-US" b="1" dirty="0">
                <a:solidFill>
                  <a:schemeClr val="accent6"/>
                </a:solidFill>
              </a:rPr>
              <a:t>@2Patra</a:t>
            </a:r>
          </a:p>
          <a:p>
            <a:endParaRPr lang="en-US" dirty="0"/>
          </a:p>
        </p:txBody>
      </p:sp>
    </p:spTree>
    <p:extLst>
      <p:ext uri="{BB962C8B-B14F-4D97-AF65-F5344CB8AC3E}">
        <p14:creationId xmlns:p14="http://schemas.microsoft.com/office/powerpoint/2010/main" val="424092697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43" y="1295400"/>
            <a:ext cx="9067800" cy="1523495"/>
          </a:xfrm>
        </p:spPr>
        <p:txBody>
          <a:bodyPr/>
          <a:lstStyle/>
          <a:p>
            <a:r>
              <a:rPr lang="en-US" sz="3600" dirty="0">
                <a:solidFill>
                  <a:srgbClr val="7030A0"/>
                </a:solidFill>
                <a:effectLst/>
                <a:latin typeface="Tahoma" panose="020B0604030504040204" pitchFamily="34" charset="0"/>
                <a:ea typeface="Tahoma" panose="020B0604030504040204" pitchFamily="34" charset="0"/>
                <a:cs typeface="Tahoma" panose="020B0604030504040204" pitchFamily="34" charset="0"/>
              </a:rPr>
              <a:t>RESOURCES:</a:t>
            </a:r>
            <a:r>
              <a:rPr lang="en-US" sz="4000" b="1" dirty="0">
                <a:solidFill>
                  <a:srgbClr val="7030A0"/>
                </a:solidFill>
                <a:effectLst/>
              </a:rPr>
              <a:t>			</a:t>
            </a:r>
            <a:br>
              <a:rPr lang="en-US" sz="4000" b="1" dirty="0">
                <a:solidFill>
                  <a:srgbClr val="7030A0"/>
                </a:solidFill>
                <a:effectLst/>
              </a:rPr>
            </a:br>
            <a:r>
              <a:rPr lang="en-US" sz="4000" b="1" dirty="0">
                <a:solidFill>
                  <a:srgbClr val="7030A0"/>
                </a:solidFill>
                <a:effectLst/>
              </a:rPr>
              <a:t>	</a:t>
            </a:r>
            <a:endParaRPr lang="en-US" sz="4000" dirty="0">
              <a:solidFill>
                <a:srgbClr val="7030A0"/>
              </a:solidFill>
              <a:effectLst/>
              <a:latin typeface="Tahoma" panose="020B0604030504040204" pitchFamily="34" charset="0"/>
              <a:ea typeface="Tahoma" panose="020B0604030504040204" pitchFamily="34" charset="0"/>
              <a:cs typeface="Tahoma" panose="020B0604030504040204" pitchFamily="34" charset="0"/>
            </a:endParaRPr>
          </a:p>
        </p:txBody>
      </p:sp>
      <p:sp>
        <p:nvSpPr>
          <p:cNvPr id="3" name="TextBox 2"/>
          <p:cNvSpPr txBox="1"/>
          <p:nvPr/>
        </p:nvSpPr>
        <p:spPr>
          <a:xfrm>
            <a:off x="228600" y="2286000"/>
            <a:ext cx="8763000" cy="3477875"/>
          </a:xfrm>
          <a:prstGeom prst="rect">
            <a:avLst/>
          </a:prstGeom>
          <a:noFill/>
        </p:spPr>
        <p:txBody>
          <a:bodyPr wrap="square" rtlCol="0">
            <a:spAutoFit/>
          </a:bodyPr>
          <a:lstStyle/>
          <a:p>
            <a:r>
              <a:rPr lang="en-US" sz="2000" dirty="0">
                <a:ea typeface="Tahoma" panose="020B0604030504040204" pitchFamily="34" charset="0"/>
                <a:cs typeface="Tahoma" panose="020B0604030504040204" pitchFamily="34" charset="0"/>
              </a:rPr>
              <a:t>Employer Checklist: </a:t>
            </a:r>
          </a:p>
          <a:p>
            <a:r>
              <a:rPr lang="en-US" sz="2000" dirty="0">
                <a:ea typeface="Tahoma" panose="020B0604030504040204" pitchFamily="34" charset="0"/>
                <a:cs typeface="Tahoma" panose="020B0604030504040204" pitchFamily="34" charset="0"/>
                <a:hlinkClick r:id="rId3"/>
              </a:rPr>
              <a:t>http://alexandriasbdc.org/wp-content/uploads/2014/04/Employer-Checklist.pdf</a:t>
            </a:r>
            <a:endParaRPr lang="en-US" sz="2000" dirty="0">
              <a:ea typeface="Tahoma" panose="020B0604030504040204" pitchFamily="34" charset="0"/>
              <a:cs typeface="Tahoma" panose="020B0604030504040204" pitchFamily="34" charset="0"/>
            </a:endParaRPr>
          </a:p>
          <a:p>
            <a:endParaRPr lang="en-US" sz="2000" dirty="0">
              <a:ea typeface="Tahoma" panose="020B0604030504040204" pitchFamily="34" charset="0"/>
              <a:cs typeface="Tahoma" panose="020B0604030504040204" pitchFamily="34" charset="0"/>
            </a:endParaRPr>
          </a:p>
          <a:p>
            <a:pPr algn="ctr"/>
            <a:endParaRPr lang="en-US" sz="2000" dirty="0">
              <a:ea typeface="Tahoma" panose="020B0604030504040204" pitchFamily="34" charset="0"/>
              <a:cs typeface="Tahoma" panose="020B0604030504040204" pitchFamily="34" charset="0"/>
            </a:endParaRPr>
          </a:p>
          <a:p>
            <a:r>
              <a:rPr lang="en-US" sz="2000" dirty="0">
                <a:ea typeface="Tahoma" panose="020B0604030504040204" pitchFamily="34" charset="0"/>
                <a:cs typeface="Tahoma" panose="020B0604030504040204" pitchFamily="34" charset="0"/>
              </a:rPr>
              <a:t>Wide range of HR information and guidance, under Resources tab at</a:t>
            </a:r>
          </a:p>
          <a:p>
            <a:r>
              <a:rPr lang="en-US" sz="2000" dirty="0">
                <a:ea typeface="Tahoma" panose="020B0604030504040204" pitchFamily="34" charset="0"/>
                <a:cs typeface="Tahoma" panose="020B0604030504040204" pitchFamily="34" charset="0"/>
                <a:hlinkClick r:id="rId4"/>
              </a:rPr>
              <a:t>http://alexandriasbdc.org</a:t>
            </a:r>
            <a:endParaRPr lang="en-US" sz="2000" dirty="0">
              <a:ea typeface="Tahoma" panose="020B0604030504040204" pitchFamily="34" charset="0"/>
              <a:cs typeface="Tahoma" panose="020B0604030504040204" pitchFamily="34" charset="0"/>
            </a:endParaRPr>
          </a:p>
          <a:p>
            <a:r>
              <a:rPr lang="en-US" sz="2000" dirty="0">
                <a:ea typeface="Tahoma" panose="020B0604030504040204" pitchFamily="34" charset="0"/>
                <a:cs typeface="Tahoma" panose="020B0604030504040204" pitchFamily="34" charset="0"/>
              </a:rPr>
              <a:t> </a:t>
            </a:r>
          </a:p>
          <a:p>
            <a:endParaRPr lang="en-US" sz="2000" dirty="0">
              <a:ea typeface="Tahoma" panose="020B0604030504040204" pitchFamily="34" charset="0"/>
              <a:cs typeface="Tahoma" panose="020B0604030504040204" pitchFamily="34" charset="0"/>
            </a:endParaRPr>
          </a:p>
          <a:p>
            <a:endParaRPr lang="en-US" sz="2000" dirty="0">
              <a:solidFill>
                <a:srgbClr val="7030A0"/>
              </a:solidFill>
              <a:ea typeface="Tahoma" panose="020B0604030504040204" pitchFamily="34" charset="0"/>
              <a:cs typeface="Tahoma" panose="020B0604030504040204" pitchFamily="34" charset="0"/>
            </a:endParaRPr>
          </a:p>
          <a:p>
            <a:pPr algn="ctr"/>
            <a:endParaRPr lang="en-US" sz="4000" dirty="0">
              <a:solidFill>
                <a:srgbClr val="7030A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8599336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40703"/>
            <a:ext cx="8382000" cy="664797"/>
          </a:xfrm>
        </p:spPr>
        <p:txBody>
          <a:bodyPr/>
          <a:lstStyle/>
          <a:p>
            <a:pPr algn="ctr"/>
            <a:r>
              <a:rPr lang="en-US" b="1" dirty="0">
                <a:solidFill>
                  <a:schemeClr val="accent6"/>
                </a:solidFill>
              </a:rPr>
              <a:t>CULTURE</a:t>
            </a:r>
          </a:p>
        </p:txBody>
      </p:sp>
      <p:sp>
        <p:nvSpPr>
          <p:cNvPr id="3" name="Content Placeholder 2"/>
          <p:cNvSpPr>
            <a:spLocks noGrp="1"/>
          </p:cNvSpPr>
          <p:nvPr>
            <p:ph idx="1"/>
          </p:nvPr>
        </p:nvSpPr>
        <p:spPr>
          <a:xfrm>
            <a:off x="457200" y="2286000"/>
            <a:ext cx="8229600" cy="3352800"/>
          </a:xfrm>
        </p:spPr>
        <p:txBody>
          <a:bodyPr/>
          <a:lstStyle/>
          <a:p>
            <a:r>
              <a:rPr lang="en-US" dirty="0">
                <a:solidFill>
                  <a:schemeClr val="accent6"/>
                </a:solidFill>
              </a:rPr>
              <a:t>Basically: Vision, Values, How We Succeed</a:t>
            </a:r>
          </a:p>
          <a:p>
            <a:endParaRPr lang="en-US" dirty="0">
              <a:solidFill>
                <a:schemeClr val="accent6"/>
              </a:solidFill>
            </a:endParaRPr>
          </a:p>
          <a:p>
            <a:r>
              <a:rPr lang="en-US" dirty="0">
                <a:solidFill>
                  <a:schemeClr val="accent6"/>
                </a:solidFill>
              </a:rPr>
              <a:t>Critical to all HR activities</a:t>
            </a:r>
          </a:p>
          <a:p>
            <a:endParaRPr lang="en-US" dirty="0">
              <a:solidFill>
                <a:schemeClr val="accent6"/>
              </a:solidFill>
            </a:endParaRPr>
          </a:p>
          <a:p>
            <a:r>
              <a:rPr lang="en-US" dirty="0">
                <a:solidFill>
                  <a:schemeClr val="accent6"/>
                </a:solidFill>
              </a:rPr>
              <a:t>Start Now for Success </a:t>
            </a:r>
          </a:p>
        </p:txBody>
      </p:sp>
    </p:spTree>
    <p:extLst>
      <p:ext uri="{BB962C8B-B14F-4D97-AF65-F5344CB8AC3E}">
        <p14:creationId xmlns:p14="http://schemas.microsoft.com/office/powerpoint/2010/main" val="7354614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COMMON ISSUES</a:t>
            </a:r>
          </a:p>
        </p:txBody>
      </p:sp>
      <p:sp>
        <p:nvSpPr>
          <p:cNvPr id="3" name="Content Placeholder 2"/>
          <p:cNvSpPr>
            <a:spLocks noGrp="1"/>
          </p:cNvSpPr>
          <p:nvPr>
            <p:ph idx="1"/>
          </p:nvPr>
        </p:nvSpPr>
        <p:spPr>
          <a:xfrm>
            <a:off x="381000" y="1412874"/>
            <a:ext cx="8382000" cy="4149725"/>
          </a:xfrm>
        </p:spPr>
        <p:txBody>
          <a:bodyPr>
            <a:normAutofit fontScale="92500" lnSpcReduction="10000"/>
          </a:bodyPr>
          <a:lstStyle/>
          <a:p>
            <a:pPr indent="0" algn="ctr" defTabSz="381000">
              <a:lnSpc>
                <a:spcPct val="100000"/>
              </a:lnSpc>
              <a:buClr>
                <a:srgbClr val="A43F03"/>
              </a:buClr>
              <a:buNone/>
            </a:pPr>
            <a:r>
              <a:rPr lang="en-US" dirty="0">
                <a:solidFill>
                  <a:schemeClr val="accent6"/>
                </a:solidFill>
              </a:rPr>
              <a:t>EMPLOYMENT STATUS</a:t>
            </a:r>
          </a:p>
          <a:p>
            <a:pPr indent="0" defTabSz="381000">
              <a:lnSpc>
                <a:spcPct val="100000"/>
              </a:lnSpc>
              <a:buClr>
                <a:srgbClr val="A43F03"/>
              </a:buClr>
            </a:pPr>
            <a:endParaRPr lang="en-US" dirty="0">
              <a:solidFill>
                <a:schemeClr val="accent6"/>
              </a:solidFill>
            </a:endParaRPr>
          </a:p>
          <a:p>
            <a:pPr indent="0" defTabSz="381000">
              <a:lnSpc>
                <a:spcPct val="100000"/>
              </a:lnSpc>
              <a:buClr>
                <a:srgbClr val="A43F03"/>
              </a:buClr>
              <a:buNone/>
            </a:pPr>
            <a:r>
              <a:rPr lang="en-US" dirty="0">
                <a:solidFill>
                  <a:schemeClr val="accent6"/>
                </a:solidFill>
              </a:rPr>
              <a:t>* Which do You Need?</a:t>
            </a:r>
          </a:p>
          <a:p>
            <a:pPr indent="0" defTabSz="381000">
              <a:lnSpc>
                <a:spcPct val="100000"/>
              </a:lnSpc>
              <a:buClr>
                <a:srgbClr val="A43F03"/>
              </a:buClr>
              <a:buNone/>
            </a:pPr>
            <a:r>
              <a:rPr lang="en-US" dirty="0">
                <a:solidFill>
                  <a:schemeClr val="accent6"/>
                </a:solidFill>
              </a:rPr>
              <a:t>Regular Full-time or Regular Part-time Employee, </a:t>
            </a:r>
          </a:p>
          <a:p>
            <a:pPr indent="0" defTabSz="381000">
              <a:lnSpc>
                <a:spcPct val="100000"/>
              </a:lnSpc>
              <a:buClr>
                <a:srgbClr val="A43F03"/>
              </a:buClr>
              <a:buNone/>
            </a:pPr>
            <a:r>
              <a:rPr lang="en-US" dirty="0">
                <a:solidFill>
                  <a:schemeClr val="accent6"/>
                </a:solidFill>
              </a:rPr>
              <a:t>Temporary, Seasonal, Contract, Consultant, or </a:t>
            </a:r>
          </a:p>
          <a:p>
            <a:pPr indent="0" defTabSz="381000">
              <a:lnSpc>
                <a:spcPct val="100000"/>
              </a:lnSpc>
              <a:buClr>
                <a:srgbClr val="A43F03"/>
              </a:buClr>
              <a:buNone/>
            </a:pPr>
            <a:r>
              <a:rPr lang="en-US" dirty="0">
                <a:solidFill>
                  <a:schemeClr val="accent6"/>
                </a:solidFill>
              </a:rPr>
              <a:t>Outsourced Services  </a:t>
            </a:r>
          </a:p>
          <a:p>
            <a:pPr indent="0" defTabSz="381000">
              <a:lnSpc>
                <a:spcPct val="100000"/>
              </a:lnSpc>
              <a:buClr>
                <a:srgbClr val="A43F03"/>
              </a:buClr>
              <a:buNone/>
            </a:pPr>
            <a:endParaRPr lang="en-US" dirty="0">
              <a:solidFill>
                <a:schemeClr val="accent6"/>
              </a:solidFill>
            </a:endParaRPr>
          </a:p>
          <a:p>
            <a:pPr indent="0" defTabSz="381000">
              <a:lnSpc>
                <a:spcPct val="100000"/>
              </a:lnSpc>
              <a:buClr>
                <a:srgbClr val="A43F03"/>
              </a:buClr>
              <a:buNone/>
            </a:pPr>
            <a:r>
              <a:rPr lang="en-US" dirty="0">
                <a:solidFill>
                  <a:schemeClr val="accent6"/>
                </a:solidFill>
              </a:rPr>
              <a:t>* Employee versus independent contractor status.  </a:t>
            </a:r>
          </a:p>
          <a:p>
            <a:pPr indent="0" defTabSz="381000">
              <a:lnSpc>
                <a:spcPct val="100000"/>
              </a:lnSpc>
              <a:buClr>
                <a:srgbClr val="A43F03"/>
              </a:buClr>
              <a:buNone/>
            </a:pPr>
            <a:endParaRPr lang="en-US" dirty="0">
              <a:solidFill>
                <a:schemeClr val="accent6"/>
              </a:solidFill>
            </a:endParaRPr>
          </a:p>
          <a:p>
            <a:pPr indent="0" defTabSz="381000">
              <a:lnSpc>
                <a:spcPct val="100000"/>
              </a:lnSpc>
              <a:buClr>
                <a:srgbClr val="A43F03"/>
              </a:buClr>
              <a:buNone/>
            </a:pPr>
            <a:endParaRPr lang="en-US" dirty="0">
              <a:solidFill>
                <a:schemeClr val="accent6"/>
              </a:solidFill>
            </a:endParaRPr>
          </a:p>
        </p:txBody>
      </p:sp>
    </p:spTree>
    <p:extLst>
      <p:ext uri="{BB962C8B-B14F-4D97-AF65-F5344CB8AC3E}">
        <p14:creationId xmlns:p14="http://schemas.microsoft.com/office/powerpoint/2010/main" val="2972510138"/>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HIRING BASICS</a:t>
            </a:r>
          </a:p>
        </p:txBody>
      </p:sp>
      <p:sp>
        <p:nvSpPr>
          <p:cNvPr id="3" name="Content Placeholder 2"/>
          <p:cNvSpPr>
            <a:spLocks noGrp="1"/>
          </p:cNvSpPr>
          <p:nvPr>
            <p:ph idx="1"/>
          </p:nvPr>
        </p:nvSpPr>
        <p:spPr>
          <a:xfrm>
            <a:off x="381000" y="1981200"/>
            <a:ext cx="8382000" cy="2068259"/>
          </a:xfrm>
        </p:spPr>
        <p:txBody>
          <a:bodyPr/>
          <a:lstStyle/>
          <a:p>
            <a:r>
              <a:rPr lang="en-US" dirty="0"/>
              <a:t>Clear description of position &amp; expectations</a:t>
            </a:r>
          </a:p>
          <a:p>
            <a:r>
              <a:rPr lang="en-US" dirty="0"/>
              <a:t>‘Family and friends’ often first resources</a:t>
            </a:r>
          </a:p>
          <a:p>
            <a:r>
              <a:rPr lang="en-US" dirty="0"/>
              <a:t>Careful, consistent interview process</a:t>
            </a:r>
          </a:p>
          <a:p>
            <a:r>
              <a:rPr lang="en-US" dirty="0"/>
              <a:t>Codify job, pay, special promises in offer letter</a:t>
            </a:r>
          </a:p>
        </p:txBody>
      </p:sp>
    </p:spTree>
    <p:extLst>
      <p:ext uri="{BB962C8B-B14F-4D97-AF65-F5344CB8AC3E}">
        <p14:creationId xmlns:p14="http://schemas.microsoft.com/office/powerpoint/2010/main" val="11320398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COMMON ISSUES</a:t>
            </a:r>
          </a:p>
        </p:txBody>
      </p:sp>
      <p:sp>
        <p:nvSpPr>
          <p:cNvPr id="3" name="Content Placeholder 2"/>
          <p:cNvSpPr>
            <a:spLocks noGrp="1"/>
          </p:cNvSpPr>
          <p:nvPr>
            <p:ph idx="1"/>
          </p:nvPr>
        </p:nvSpPr>
        <p:spPr>
          <a:xfrm>
            <a:off x="381000" y="1412874"/>
            <a:ext cx="8382000" cy="4606926"/>
          </a:xfrm>
        </p:spPr>
        <p:txBody>
          <a:bodyPr>
            <a:normAutofit/>
          </a:bodyPr>
          <a:lstStyle/>
          <a:p>
            <a:pPr indent="0" algn="ctr" defTabSz="381000">
              <a:lnSpc>
                <a:spcPct val="100000"/>
              </a:lnSpc>
              <a:buClr>
                <a:srgbClr val="A43F03"/>
              </a:buClr>
              <a:buNone/>
            </a:pPr>
            <a:r>
              <a:rPr lang="en-US" dirty="0">
                <a:solidFill>
                  <a:schemeClr val="accent6"/>
                </a:solidFill>
              </a:rPr>
              <a:t>BENEFIT ISSUES</a:t>
            </a:r>
          </a:p>
          <a:p>
            <a:pPr indent="0" defTabSz="381000">
              <a:lnSpc>
                <a:spcPct val="100000"/>
              </a:lnSpc>
              <a:buClr>
                <a:srgbClr val="A43F03"/>
              </a:buClr>
              <a:buNone/>
            </a:pPr>
            <a:r>
              <a:rPr lang="en-US" dirty="0">
                <a:solidFill>
                  <a:schemeClr val="accent6"/>
                </a:solidFill>
              </a:rPr>
              <a:t>“Mandated Benefits”</a:t>
            </a:r>
          </a:p>
          <a:p>
            <a:pPr indent="0" defTabSz="381000">
              <a:lnSpc>
                <a:spcPct val="100000"/>
              </a:lnSpc>
              <a:buClr>
                <a:srgbClr val="A43F03"/>
              </a:buClr>
              <a:buNone/>
            </a:pPr>
            <a:r>
              <a:rPr lang="en-US" dirty="0">
                <a:solidFill>
                  <a:schemeClr val="accent6"/>
                </a:solidFill>
              </a:rPr>
              <a:t>	* Unemployment Insurance </a:t>
            </a:r>
          </a:p>
          <a:p>
            <a:pPr indent="0" defTabSz="381000">
              <a:lnSpc>
                <a:spcPct val="100000"/>
              </a:lnSpc>
              <a:buClr>
                <a:srgbClr val="A43F03"/>
              </a:buClr>
              <a:buNone/>
            </a:pPr>
            <a:r>
              <a:rPr lang="en-US" dirty="0">
                <a:solidFill>
                  <a:schemeClr val="accent6"/>
                </a:solidFill>
              </a:rPr>
              <a:t>	* Workers’ Compensation </a:t>
            </a:r>
          </a:p>
          <a:p>
            <a:pPr indent="0" defTabSz="381000">
              <a:lnSpc>
                <a:spcPct val="100000"/>
              </a:lnSpc>
              <a:buClr>
                <a:srgbClr val="A43F03"/>
              </a:buClr>
              <a:buNone/>
            </a:pPr>
            <a:r>
              <a:rPr lang="en-US" dirty="0">
                <a:solidFill>
                  <a:schemeClr val="accent6"/>
                </a:solidFill>
              </a:rPr>
              <a:t>	* Social Security/ Medicare</a:t>
            </a:r>
          </a:p>
          <a:p>
            <a:pPr indent="0" defTabSz="381000">
              <a:lnSpc>
                <a:spcPct val="100000"/>
              </a:lnSpc>
              <a:buClr>
                <a:srgbClr val="A43F03"/>
              </a:buClr>
              <a:buNone/>
            </a:pPr>
            <a:endParaRPr lang="en-US" dirty="0">
              <a:solidFill>
                <a:schemeClr val="accent6"/>
              </a:solidFill>
            </a:endParaRPr>
          </a:p>
          <a:p>
            <a:pPr indent="0" defTabSz="381000">
              <a:lnSpc>
                <a:spcPct val="100000"/>
              </a:lnSpc>
              <a:buClr>
                <a:srgbClr val="A43F03"/>
              </a:buClr>
              <a:buNone/>
            </a:pPr>
            <a:r>
              <a:rPr lang="en-US" dirty="0">
                <a:solidFill>
                  <a:schemeClr val="accent6"/>
                </a:solidFill>
              </a:rPr>
              <a:t>Market Realities</a:t>
            </a:r>
          </a:p>
        </p:txBody>
      </p:sp>
    </p:spTree>
    <p:extLst>
      <p:ext uri="{BB962C8B-B14F-4D97-AF65-F5344CB8AC3E}">
        <p14:creationId xmlns:p14="http://schemas.microsoft.com/office/powerpoint/2010/main" val="3518503607"/>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90099"/>
                </a:solidFill>
                <a:latin typeface="Baskerville Old Face" pitchFamily="18" charset="0"/>
              </a:rPr>
              <a:t>Building Blocks for Success</a:t>
            </a:r>
          </a:p>
        </p:txBody>
      </p:sp>
      <p:sp>
        <p:nvSpPr>
          <p:cNvPr id="3" name="Content Placeholder 2"/>
          <p:cNvSpPr>
            <a:spLocks noGrp="1"/>
          </p:cNvSpPr>
          <p:nvPr>
            <p:ph idx="1"/>
          </p:nvPr>
        </p:nvSpPr>
        <p:spPr>
          <a:xfrm>
            <a:off x="381000" y="1828800"/>
            <a:ext cx="8382000" cy="3200400"/>
          </a:xfrm>
        </p:spPr>
        <p:txBody>
          <a:bodyPr>
            <a:normAutofit/>
          </a:bodyPr>
          <a:lstStyle/>
          <a:p>
            <a:pPr marL="0" indent="0">
              <a:buNone/>
            </a:pPr>
            <a:r>
              <a:rPr lang="en-US" b="1" dirty="0">
                <a:solidFill>
                  <a:schemeClr val="tx2">
                    <a:lumMod val="60000"/>
                    <a:lumOff val="40000"/>
                  </a:schemeClr>
                </a:solidFill>
              </a:rPr>
              <a:t>BUILDING BLOCK -  EMPLOYEE HANDBOOK</a:t>
            </a:r>
            <a:endParaRPr lang="en-US" dirty="0">
              <a:solidFill>
                <a:schemeClr val="tx2">
                  <a:lumMod val="60000"/>
                  <a:lumOff val="40000"/>
                </a:schemeClr>
              </a:solidFill>
            </a:endParaRPr>
          </a:p>
          <a:p>
            <a:pPr marL="0" indent="0">
              <a:buNone/>
            </a:pPr>
            <a:endParaRPr lang="en-US" b="1" dirty="0">
              <a:solidFill>
                <a:schemeClr val="tx2">
                  <a:lumMod val="60000"/>
                  <a:lumOff val="40000"/>
                </a:schemeClr>
              </a:solidFill>
            </a:endParaRPr>
          </a:p>
          <a:p>
            <a:pPr marL="0" indent="0" algn="ctr">
              <a:buNone/>
            </a:pPr>
            <a:r>
              <a:rPr lang="en-US" sz="4400" b="1" dirty="0">
                <a:solidFill>
                  <a:schemeClr val="tx2">
                    <a:lumMod val="60000"/>
                    <a:lumOff val="40000"/>
                  </a:schemeClr>
                </a:solidFill>
              </a:rPr>
              <a:t>Keep It Short and Simple</a:t>
            </a:r>
          </a:p>
          <a:p>
            <a:pPr marL="0" indent="0" algn="ctr">
              <a:buNone/>
            </a:pPr>
            <a:endParaRPr lang="en-US" b="1" dirty="0">
              <a:solidFill>
                <a:schemeClr val="tx2">
                  <a:lumMod val="60000"/>
                  <a:lumOff val="40000"/>
                </a:schemeClr>
              </a:solidFill>
            </a:endParaRPr>
          </a:p>
          <a:p>
            <a:pPr marL="0" indent="0" algn="ctr">
              <a:buNone/>
            </a:pPr>
            <a:r>
              <a:rPr lang="en-US" b="1" dirty="0">
                <a:solidFill>
                  <a:srgbClr val="92D050"/>
                </a:solidFill>
              </a:rPr>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83109057"/>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90099"/>
                </a:solidFill>
                <a:latin typeface="Baskerville Old Face" pitchFamily="18" charset="0"/>
              </a:rPr>
              <a:t>Building Blocks for Success</a:t>
            </a:r>
          </a:p>
        </p:txBody>
      </p:sp>
      <p:sp>
        <p:nvSpPr>
          <p:cNvPr id="3" name="Content Placeholder 2"/>
          <p:cNvSpPr>
            <a:spLocks noGrp="1"/>
          </p:cNvSpPr>
          <p:nvPr>
            <p:ph idx="1"/>
          </p:nvPr>
        </p:nvSpPr>
        <p:spPr>
          <a:xfrm>
            <a:off x="381000" y="1752600"/>
            <a:ext cx="8382000" cy="3733799"/>
          </a:xfrm>
        </p:spPr>
        <p:txBody>
          <a:bodyPr>
            <a:normAutofit/>
          </a:bodyPr>
          <a:lstStyle/>
          <a:p>
            <a:pPr marL="0" indent="0">
              <a:buNone/>
            </a:pPr>
            <a:r>
              <a:rPr lang="en-US" b="1" dirty="0">
                <a:solidFill>
                  <a:srgbClr val="7030A0"/>
                </a:solidFill>
              </a:rPr>
              <a:t>BUILDING BLOCK - COMMUNICATIONS</a:t>
            </a:r>
            <a:r>
              <a:rPr lang="en-US" dirty="0">
                <a:solidFill>
                  <a:srgbClr val="7030A0"/>
                </a:solidFill>
              </a:rPr>
              <a:t> </a:t>
            </a:r>
          </a:p>
          <a:p>
            <a:pPr marL="0" indent="0" algn="ctr">
              <a:buNone/>
            </a:pPr>
            <a:endParaRPr lang="en-US" b="1" dirty="0">
              <a:solidFill>
                <a:srgbClr val="7030A0"/>
              </a:solidFill>
            </a:endParaRPr>
          </a:p>
          <a:p>
            <a:pPr marL="0" indent="0">
              <a:buNone/>
            </a:pPr>
            <a:endParaRPr lang="en-US" b="1" dirty="0">
              <a:solidFill>
                <a:srgbClr val="7030A0"/>
              </a:solidFill>
            </a:endParaRPr>
          </a:p>
          <a:p>
            <a:pPr marL="0" indent="0">
              <a:buNone/>
            </a:pPr>
            <a:r>
              <a:rPr lang="en-US" b="1" dirty="0">
                <a:solidFill>
                  <a:srgbClr val="7030A0"/>
                </a:solidFill>
              </a:rPr>
              <a:t>	</a:t>
            </a:r>
            <a:r>
              <a:rPr lang="en-US" sz="4400" b="1" dirty="0">
                <a:solidFill>
                  <a:srgbClr val="7030A0"/>
                </a:solidFill>
              </a:rPr>
              <a:t>Too much is never enough . . .</a:t>
            </a:r>
            <a:r>
              <a:rPr lang="en-US" dirty="0">
                <a:solidFill>
                  <a:srgbClr val="7030A0"/>
                </a:solidFill>
              </a:rPr>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897729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90099"/>
                </a:solidFill>
                <a:latin typeface="Baskerville Old Face" pitchFamily="18" charset="0"/>
              </a:rPr>
              <a:t>Building Blocks for Success</a:t>
            </a:r>
          </a:p>
        </p:txBody>
      </p:sp>
      <p:sp>
        <p:nvSpPr>
          <p:cNvPr id="3" name="Content Placeholder 2"/>
          <p:cNvSpPr>
            <a:spLocks noGrp="1"/>
          </p:cNvSpPr>
          <p:nvPr>
            <p:ph idx="1"/>
          </p:nvPr>
        </p:nvSpPr>
        <p:spPr>
          <a:xfrm>
            <a:off x="381000" y="1412874"/>
            <a:ext cx="8382000" cy="3692525"/>
          </a:xfrm>
        </p:spPr>
        <p:txBody>
          <a:bodyPr>
            <a:normAutofit/>
          </a:bodyPr>
          <a:lstStyle/>
          <a:p>
            <a:pPr marL="0" indent="0">
              <a:buNone/>
            </a:pPr>
            <a:r>
              <a:rPr lang="en-US" b="1" dirty="0">
                <a:solidFill>
                  <a:schemeClr val="tx2">
                    <a:lumMod val="75000"/>
                  </a:schemeClr>
                </a:solidFill>
              </a:rPr>
              <a:t>BUILDING BLOCK – REGULAR FEEDBACK</a:t>
            </a:r>
            <a:r>
              <a:rPr lang="en-US" dirty="0">
                <a:solidFill>
                  <a:schemeClr val="tx2">
                    <a:lumMod val="75000"/>
                  </a:schemeClr>
                </a:solidFill>
              </a:rPr>
              <a:t> </a:t>
            </a:r>
          </a:p>
          <a:p>
            <a:pPr marL="0" indent="0">
              <a:buNone/>
            </a:pPr>
            <a:endParaRPr lang="en-US" b="1" dirty="0">
              <a:solidFill>
                <a:schemeClr val="tx2">
                  <a:lumMod val="75000"/>
                </a:schemeClr>
              </a:solidFill>
            </a:endParaRPr>
          </a:p>
          <a:p>
            <a:pPr marL="0" indent="0" algn="ctr">
              <a:buNone/>
            </a:pPr>
            <a:r>
              <a:rPr lang="en-US" b="1" dirty="0">
                <a:solidFill>
                  <a:schemeClr val="tx2">
                    <a:lumMod val="75000"/>
                  </a:schemeClr>
                </a:solidFill>
              </a:rPr>
              <a:t>On Performance, Development, Attitude </a:t>
            </a:r>
          </a:p>
          <a:p>
            <a:pPr marL="0" indent="0" algn="ctr">
              <a:buNone/>
            </a:pPr>
            <a:endParaRPr lang="en-US" b="1" dirty="0">
              <a:solidFill>
                <a:schemeClr val="tx2">
                  <a:lumMod val="75000"/>
                </a:schemeClr>
              </a:solidFill>
            </a:endParaRPr>
          </a:p>
          <a:p>
            <a:pPr marL="0" indent="0" algn="ctr">
              <a:buNone/>
            </a:pPr>
            <a:r>
              <a:rPr lang="en-US" b="1" dirty="0">
                <a:solidFill>
                  <a:schemeClr val="tx2">
                    <a:lumMod val="75000"/>
                  </a:schemeClr>
                </a:solidFill>
              </a:rPr>
              <a:t>“Never mistake activity for achievement.” </a:t>
            </a:r>
          </a:p>
          <a:p>
            <a:pPr marL="0" indent="0" algn="ctr">
              <a:buNone/>
            </a:pPr>
            <a:r>
              <a:rPr lang="en-US" b="1" dirty="0">
                <a:solidFill>
                  <a:schemeClr val="tx2">
                    <a:lumMod val="75000"/>
                  </a:schemeClr>
                </a:solidFill>
              </a:rPr>
              <a:t>	John Wooden</a:t>
            </a:r>
            <a:r>
              <a:rPr lang="en-US" b="1" dirty="0">
                <a:solidFill>
                  <a:srgbClr val="92D050"/>
                </a:solidFill>
              </a:rPr>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2023449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990099"/>
                </a:solidFill>
                <a:latin typeface="Baskerville Old Face" pitchFamily="18" charset="0"/>
              </a:rPr>
              <a:t>Building Blocks for Success</a:t>
            </a:r>
          </a:p>
        </p:txBody>
      </p:sp>
      <p:sp>
        <p:nvSpPr>
          <p:cNvPr id="3" name="Content Placeholder 2"/>
          <p:cNvSpPr>
            <a:spLocks noGrp="1"/>
          </p:cNvSpPr>
          <p:nvPr>
            <p:ph idx="1"/>
          </p:nvPr>
        </p:nvSpPr>
        <p:spPr>
          <a:xfrm>
            <a:off x="381000" y="1412874"/>
            <a:ext cx="8382000" cy="4454525"/>
          </a:xfrm>
        </p:spPr>
        <p:txBody>
          <a:bodyPr>
            <a:normAutofit/>
          </a:bodyPr>
          <a:lstStyle/>
          <a:p>
            <a:pPr marL="0" indent="0">
              <a:buNone/>
            </a:pPr>
            <a:r>
              <a:rPr lang="en-US" b="1" dirty="0">
                <a:solidFill>
                  <a:srgbClr val="FF0000"/>
                </a:solidFill>
              </a:rPr>
              <a:t>Common Employee Management Mistakes</a:t>
            </a:r>
          </a:p>
          <a:p>
            <a:pPr marL="0" indent="0">
              <a:buNone/>
            </a:pPr>
            <a:endParaRPr lang="en-US" b="1" dirty="0">
              <a:solidFill>
                <a:srgbClr val="FF0000"/>
              </a:solidFill>
            </a:endParaRPr>
          </a:p>
          <a:p>
            <a:pPr marL="0" indent="0" algn="ctr">
              <a:buNone/>
            </a:pPr>
            <a:r>
              <a:rPr lang="en-US" b="1" dirty="0">
                <a:solidFill>
                  <a:srgbClr val="FF0000"/>
                </a:solidFill>
              </a:rPr>
              <a:t>  </a:t>
            </a:r>
            <a:r>
              <a:rPr lang="en-US" sz="3600" b="1" dirty="0">
                <a:solidFill>
                  <a:srgbClr val="FF0000"/>
                </a:solidFill>
              </a:rPr>
              <a:t>Failure to delegate effectively</a:t>
            </a:r>
          </a:p>
          <a:p>
            <a:pPr marL="0" indent="0" algn="ctr">
              <a:buNone/>
            </a:pPr>
            <a:r>
              <a:rPr lang="en-US" sz="3600" b="1" dirty="0">
                <a:solidFill>
                  <a:srgbClr val="FF0000"/>
                </a:solidFill>
              </a:rPr>
              <a:t>	</a:t>
            </a:r>
            <a:r>
              <a:rPr lang="en-US" sz="3600" dirty="0">
                <a:solidFill>
                  <a:srgbClr val="FF0000"/>
                </a:solidFill>
              </a:rPr>
              <a:t>	</a:t>
            </a:r>
          </a:p>
          <a:p>
            <a:pPr marL="0" indent="0" algn="ctr">
              <a:buNone/>
            </a:pPr>
            <a:r>
              <a:rPr lang="en-US" sz="3600" b="1" dirty="0">
                <a:solidFill>
                  <a:srgbClr val="FF0000"/>
                </a:solidFill>
              </a:rPr>
              <a:t>Do as I say, not as I do</a:t>
            </a:r>
          </a:p>
          <a:p>
            <a:pPr marL="0" indent="0" algn="ctr">
              <a:buNone/>
            </a:pPr>
            <a:endParaRPr lang="en-US" sz="3600" b="1" dirty="0">
              <a:solidFill>
                <a:srgbClr val="FF0000"/>
              </a:solidFill>
            </a:endParaRPr>
          </a:p>
          <a:p>
            <a:pPr marL="0" indent="0" algn="ctr">
              <a:buNone/>
            </a:pPr>
            <a:r>
              <a:rPr lang="en-US" sz="3600" b="1" dirty="0">
                <a:solidFill>
                  <a:srgbClr val="FF0000"/>
                </a:solidFill>
              </a:rPr>
              <a:t>Retention of poor performers</a:t>
            </a:r>
          </a:p>
          <a:p>
            <a:pPr marL="0" indent="0" algn="ctr">
              <a:buNone/>
            </a:pPr>
            <a:endParaRPr lang="en-US" sz="3600" b="1" dirty="0">
              <a:solidFill>
                <a:srgbClr val="00B050"/>
              </a:solidFill>
            </a:endParaRPr>
          </a:p>
          <a:p>
            <a:pPr marL="0" indent="0">
              <a:buNone/>
            </a:pPr>
            <a:endParaRPr lang="en-US" b="1" dirty="0">
              <a:solidFill>
                <a:srgbClr val="00B050"/>
              </a:solidFill>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36985121"/>
      </p:ext>
    </p:extLst>
  </p:cSld>
  <p:clrMapOvr>
    <a:masterClrMapping/>
  </p:clrMapOvr>
  <p:transition>
    <p:fade/>
  </p:transition>
</p:sld>
</file>

<file path=ppt/theme/theme1.xml><?xml version="1.0" encoding="utf-8"?>
<a:theme xmlns:a="http://schemas.openxmlformats.org/drawingml/2006/main" name="1_White Template with yellow-magenta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SBDC916 RETAIL HIRE</Template>
  <TotalTime>195</TotalTime>
  <Words>303</Words>
  <Application>Microsoft Office PowerPoint</Application>
  <PresentationFormat>On-screen Show (4:3)</PresentationFormat>
  <Paragraphs>74</Paragraphs>
  <Slides>10</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Baskerville Old Face</vt:lpstr>
      <vt:lpstr>Calibri</vt:lpstr>
      <vt:lpstr>Courier New</vt:lpstr>
      <vt:lpstr>Tahoma</vt:lpstr>
      <vt:lpstr>Wingdings</vt:lpstr>
      <vt:lpstr>1_White Template with yellow-magenta Segoe</vt:lpstr>
      <vt:lpstr>White with Courier font for code slides</vt:lpstr>
      <vt:lpstr>HUMAN RESOURCES: Basics for  Start-up Non-Profits</vt:lpstr>
      <vt:lpstr>CULTURE</vt:lpstr>
      <vt:lpstr>COMMON ISSUES</vt:lpstr>
      <vt:lpstr>HIRING BASICS</vt:lpstr>
      <vt:lpstr>COMMON ISSUES</vt:lpstr>
      <vt:lpstr>Building Blocks for Success</vt:lpstr>
      <vt:lpstr>Building Blocks for Success</vt:lpstr>
      <vt:lpstr>Building Blocks for Success</vt:lpstr>
      <vt:lpstr>Building Blocks for Success</vt:lpstr>
      <vt:lpstr>RESOURCES: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MANAGEMENT</dc:title>
  <dc:creator>Melissa</dc:creator>
  <cp:lastModifiedBy>pat</cp:lastModifiedBy>
  <cp:revision>22</cp:revision>
  <cp:lastPrinted>2017-03-15T20:29:59Z</cp:lastPrinted>
  <dcterms:created xsi:type="dcterms:W3CDTF">2013-09-09T21:23:02Z</dcterms:created>
  <dcterms:modified xsi:type="dcterms:W3CDTF">2018-06-06T21:09:51Z</dcterms:modified>
</cp:coreProperties>
</file>